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722" r:id="rId2"/>
    <p:sldId id="258" r:id="rId3"/>
    <p:sldId id="726" r:id="rId4"/>
    <p:sldId id="640" r:id="rId5"/>
    <p:sldId id="639" r:id="rId6"/>
    <p:sldId id="628" r:id="rId7"/>
    <p:sldId id="727" r:id="rId8"/>
    <p:sldId id="728" r:id="rId9"/>
    <p:sldId id="723" r:id="rId10"/>
    <p:sldId id="725" r:id="rId11"/>
    <p:sldId id="641" r:id="rId12"/>
    <p:sldId id="720" r:id="rId13"/>
    <p:sldId id="721" r:id="rId14"/>
    <p:sldId id="646" r:id="rId15"/>
    <p:sldId id="647" r:id="rId16"/>
    <p:sldId id="729" r:id="rId17"/>
    <p:sldId id="651" r:id="rId18"/>
    <p:sldId id="420" r:id="rId19"/>
    <p:sldId id="657" r:id="rId20"/>
    <p:sldId id="655" r:id="rId21"/>
    <p:sldId id="730" r:id="rId22"/>
    <p:sldId id="731" r:id="rId23"/>
    <p:sldId id="732" r:id="rId24"/>
    <p:sldId id="659" r:id="rId25"/>
    <p:sldId id="714" r:id="rId26"/>
    <p:sldId id="715" r:id="rId27"/>
    <p:sldId id="716" r:id="rId28"/>
    <p:sldId id="717" r:id="rId29"/>
    <p:sldId id="718" r:id="rId30"/>
    <p:sldId id="719" r:id="rId31"/>
    <p:sldId id="712" r:id="rId32"/>
    <p:sldId id="713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025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422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46448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725206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817522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955127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90146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35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9802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14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64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31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53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7388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5713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2725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9193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6061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21438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415160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35622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07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920298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11963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53344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23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60146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1965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3821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958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2925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7.xml"/><Relationship Id="rId10" Type="http://schemas.openxmlformats.org/officeDocument/2006/relationships/image" Target="../media/image5.emf"/><Relationship Id="rId4" Type="http://schemas.openxmlformats.org/officeDocument/2006/relationships/slide" Target="slide16.xml"/><Relationship Id="rId9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2. </a:t>
            </a:r>
            <a:r>
              <a:rPr lang="zh-TW" altLang="en-US" sz="6000" b="1" dirty="0" smtClean="0">
                <a:latin typeface="+mn-ea"/>
              </a:rPr>
              <a:t>描述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示例三）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25" y="3319598"/>
            <a:ext cx="2792593" cy="279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439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解難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/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示例一：「我們應怎樣解決洗手間漏水問題？」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83387" y="3109972"/>
            <a:ext cx="553983" cy="2809070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32933" y="4757394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12282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8738598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圓角矩形 11"/>
          <p:cNvSpPr/>
          <p:nvPr/>
        </p:nvSpPr>
        <p:spPr>
          <a:xfrm>
            <a:off x="5893440" y="4222802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12760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2641" y="31973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73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algn="ctr"/>
            <a:r>
              <a:rPr lang="zh-TW" altLang="en-US" sz="28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試形容太空衣的設計。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537279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24333" y="894564"/>
            <a:ext cx="9219018" cy="130669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9" name="文字方塊 148"/>
          <p:cNvSpPr txBox="1"/>
          <p:nvPr/>
        </p:nvSpPr>
        <p:spPr>
          <a:xfrm>
            <a:off x="1688938" y="1000201"/>
            <a:ext cx="85058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algn="ctr"/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</a:t>
            </a:r>
            <a:endParaRPr lang="en-US" altLang="zh-TW" sz="3200" b="1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</a:p>
        </p:txBody>
      </p:sp>
      <p:sp>
        <p:nvSpPr>
          <p:cNvPr id="17" name="圓角矩形 16"/>
          <p:cNvSpPr/>
          <p:nvPr/>
        </p:nvSpPr>
        <p:spPr>
          <a:xfrm>
            <a:off x="4308615" y="1472364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2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58324" y="619124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83842" y="2374706"/>
            <a:ext cx="4500000" cy="25561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0513" y="2452021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1" name="群組 30"/>
          <p:cNvGrpSpPr/>
          <p:nvPr/>
        </p:nvGrpSpPr>
        <p:grpSpPr>
          <a:xfrm>
            <a:off x="4384042" y="3346730"/>
            <a:ext cx="3099600" cy="734203"/>
            <a:chOff x="-223397" y="4546382"/>
            <a:chExt cx="3099600" cy="763961"/>
          </a:xfrm>
        </p:grpSpPr>
        <p:sp>
          <p:nvSpPr>
            <p:cNvPr id="32" name="圓角矩形 31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3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23484" y="4546382"/>
              <a:ext cx="1132594" cy="7587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形容</a:t>
              </a:r>
              <a:endParaRPr lang="zh-TW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34" name="群組 33"/>
          <p:cNvGrpSpPr/>
          <p:nvPr/>
        </p:nvGrpSpPr>
        <p:grpSpPr>
          <a:xfrm>
            <a:off x="3621784" y="5657040"/>
            <a:ext cx="4624117" cy="720000"/>
            <a:chOff x="-223397" y="4705343"/>
            <a:chExt cx="3099600" cy="491398"/>
          </a:xfrm>
        </p:grpSpPr>
        <p:sp>
          <p:nvSpPr>
            <p:cNvPr id="35" name="圓角矩形 34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6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話語類型：描述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37" name="向下箭號圖說文字 36"/>
          <p:cNvSpPr/>
          <p:nvPr/>
        </p:nvSpPr>
        <p:spPr>
          <a:xfrm>
            <a:off x="4095612" y="2973628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87540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78234" y="2364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2540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2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483074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 smtClean="0">
                <a:latin typeface="+mn-ea"/>
              </a:rPr>
              <a:t>自我</a:t>
            </a:r>
            <a:r>
              <a:rPr lang="zh-TW" altLang="en-US" sz="2400" dirty="0">
                <a:latin typeface="+mn-ea"/>
              </a:rPr>
              <a:t>提問能引導學生從三方面</a:t>
            </a:r>
            <a:r>
              <a:rPr lang="zh-TW" altLang="en-US" sz="2400" dirty="0" smtClean="0">
                <a:latin typeface="+mn-ea"/>
              </a:rPr>
              <a:t>思考描述的</a:t>
            </a:r>
            <a:r>
              <a:rPr lang="zh-TW" altLang="en-US" sz="2400" dirty="0">
                <a:latin typeface="+mn-ea"/>
              </a:rPr>
              <a:t>內容</a:t>
            </a:r>
            <a:r>
              <a:rPr lang="zh-TW" altLang="en-US" sz="2400" dirty="0" smtClean="0">
                <a:latin typeface="+mn-ea"/>
              </a:rPr>
              <a:t>，</a:t>
            </a:r>
            <a:r>
              <a:rPr lang="zh-TW" altLang="en-US" sz="2400" dirty="0">
                <a:latin typeface="+mn-ea"/>
              </a:rPr>
              <a:t>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290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要形容甚麼？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是甚麼？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8340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32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5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0" name="矩形 59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1" name="矩形 60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2" name="矩形 61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3" name="矩形 62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4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5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6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7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8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69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0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1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2" name="圓角矩形 71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矩形 72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12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：這個新商場的地理位置優越，</a:t>
            </a:r>
            <a:r>
              <a:rPr lang="zh-TW" altLang="en-US" sz="2000" b="1" dirty="0"/>
              <a:t>位於市中心，而且在鐵路車站上蓋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如：香港</a:t>
            </a:r>
            <a:r>
              <a:rPr lang="zh-TW" altLang="en-US" sz="2000" dirty="0" smtClean="0"/>
              <a:t>太平山非常</a:t>
            </a:r>
            <a:r>
              <a:rPr lang="zh-TW" altLang="en-US" sz="2000" dirty="0"/>
              <a:t>適合旅客觀賞香港的夜景，</a:t>
            </a:r>
            <a:r>
              <a:rPr lang="zh-TW" altLang="en-US" sz="2000" b="1" dirty="0"/>
              <a:t>因為從山頂向下看，視野寬廣，全香港景色飽覽無遺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舉出</a:t>
            </a:r>
            <a:r>
              <a:rPr lang="zh-TW" altLang="en-US" sz="2000" u="sng" dirty="0" smtClean="0"/>
              <a:t>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如：這間餐廳的自助餐食品選擇很多，</a:t>
            </a:r>
            <a:r>
              <a:rPr lang="zh-TW" altLang="en-US" sz="2000" b="1" dirty="0"/>
              <a:t>除了有中式、日式及東南亞美食外，還提供蠔、凍蝦、麵包蟹和長腳蟹等</a:t>
            </a:r>
            <a:r>
              <a:rPr lang="zh-TW" altLang="en-US" sz="2000" b="1" dirty="0" smtClean="0"/>
              <a:t>海鮮，</a:t>
            </a:r>
            <a:r>
              <a:rPr lang="zh-TW" altLang="en-US" sz="2000" b="1" dirty="0"/>
              <a:t>雪糕、雪條、各款蛋糕等甜品，飲品方面更有咖啡及茶無限添飲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分析帶來的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如：這間速遞</a:t>
            </a:r>
            <a:r>
              <a:rPr lang="zh-TW" altLang="en-US" sz="2000" dirty="0" smtClean="0"/>
              <a:t>公司分店遍佈</a:t>
            </a:r>
            <a:r>
              <a:rPr lang="zh-TW" altLang="en-US" sz="2000" dirty="0"/>
              <a:t>全港，並提供自取服務，</a:t>
            </a:r>
            <a:r>
              <a:rPr lang="zh-TW" altLang="en-US" sz="2000" b="1" dirty="0"/>
              <a:t>顧客即使因上班而未能留在家中等待送貨，亦能選擇在空閒時間到門市取貨</a:t>
            </a:r>
            <a:r>
              <a:rPr lang="zh-TW" altLang="en-US" sz="2000" dirty="0" smtClean="0"/>
              <a:t>。</a:t>
            </a:r>
            <a:endParaRPr lang="zh-TW" altLang="en-US" sz="2000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787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在日常生活及學習中，我們經常需要描述某主題的細節、屬性或背景等，例如社會問題、人物特徵及物件外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型。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我們可以從多角度描述主題，使表達內容更豐富，讓聆聽者更了解主題。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有條理地描述能令表達的內容更清晰，聆聽者也易於明白。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如：先描述食品的味道及價錢，再描述生產地、包裝、材料、成份、製作過程等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如：先描述某牌子的</a:t>
            </a:r>
            <a:r>
              <a:rPr lang="zh-TW" altLang="en-US" dirty="0" smtClean="0"/>
              <a:t>吸塵機</a:t>
            </a:r>
            <a:r>
              <a:rPr lang="zh-TW" altLang="en-US" dirty="0"/>
              <a:t>常用的功能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，再描述其特有的功能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如：先描述活動的目的、對象、日期及場地等背景資料，再描述活動需要準備的物資、安排及分工等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如：先描述人物的外型，再描述人物的性格及想法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如：先描述飛機起飛前的特徵，然後描述起飛時的特徵，之後描述於空中飛行時的特徵，最後描述降落時的特徵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如：先描述建築物的外型，再描述內裡的設施或設計</a:t>
            </a:r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4985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6013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22" name="Content Placeholder 8"/>
          <p:cNvGraphicFramePr>
            <a:graphicFrameLocks/>
          </p:cNvGraphicFramePr>
          <p:nvPr>
            <p:extLst/>
          </p:nvPr>
        </p:nvGraphicFramePr>
        <p:xfrm>
          <a:off x="2238897" y="1501071"/>
          <a:ext cx="8229600" cy="4954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246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TextBox 9"/>
          <p:cNvSpPr txBox="1"/>
          <p:nvPr/>
        </p:nvSpPr>
        <p:spPr>
          <a:xfrm>
            <a:off x="2238897" y="15010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25" name="TextBox 10"/>
          <p:cNvSpPr txBox="1"/>
          <p:nvPr/>
        </p:nvSpPr>
        <p:spPr>
          <a:xfrm>
            <a:off x="4759177" y="150107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我會描述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26" name="Rectangle 12"/>
          <p:cNvSpPr/>
          <p:nvPr/>
        </p:nvSpPr>
        <p:spPr>
          <a:xfrm>
            <a:off x="4748454" y="1933119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7" name="Rectangle 14"/>
          <p:cNvSpPr/>
          <p:nvPr/>
        </p:nvSpPr>
        <p:spPr>
          <a:xfrm>
            <a:off x="2238897" y="19331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28" name="Rectangle 40"/>
          <p:cNvSpPr/>
          <p:nvPr/>
        </p:nvSpPr>
        <p:spPr>
          <a:xfrm>
            <a:off x="4748454" y="464227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9" name="Rectangle 41"/>
          <p:cNvSpPr/>
          <p:nvPr/>
        </p:nvSpPr>
        <p:spPr>
          <a:xfrm>
            <a:off x="2238897" y="46422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30" name="Left Arrow 44"/>
          <p:cNvSpPr/>
          <p:nvPr/>
        </p:nvSpPr>
        <p:spPr>
          <a:xfrm>
            <a:off x="6599328" y="3561277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31" name="Rectangle 45"/>
          <p:cNvSpPr/>
          <p:nvPr/>
        </p:nvSpPr>
        <p:spPr>
          <a:xfrm>
            <a:off x="3320885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2" name="Rectangle 46"/>
          <p:cNvSpPr/>
          <p:nvPr/>
        </p:nvSpPr>
        <p:spPr>
          <a:xfrm>
            <a:off x="5913173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3" name="Rectangle 15"/>
          <p:cNvSpPr/>
          <p:nvPr/>
        </p:nvSpPr>
        <p:spPr>
          <a:xfrm>
            <a:off x="2583016" y="259753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4" name="Rectangle 16"/>
          <p:cNvSpPr/>
          <p:nvPr/>
        </p:nvSpPr>
        <p:spPr>
          <a:xfrm>
            <a:off x="4759176" y="2275144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5" name="Rectangle 15"/>
          <p:cNvSpPr/>
          <p:nvPr/>
        </p:nvSpPr>
        <p:spPr>
          <a:xfrm>
            <a:off x="2238897" y="2275144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36" name="Rectangle 16"/>
          <p:cNvSpPr/>
          <p:nvPr/>
        </p:nvSpPr>
        <p:spPr>
          <a:xfrm>
            <a:off x="4759177" y="2597534"/>
            <a:ext cx="55218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7" name="Rectangle 15"/>
          <p:cNvSpPr/>
          <p:nvPr/>
        </p:nvSpPr>
        <p:spPr>
          <a:xfrm>
            <a:off x="2583016" y="533993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8" name="Rectangle 16"/>
          <p:cNvSpPr/>
          <p:nvPr/>
        </p:nvSpPr>
        <p:spPr>
          <a:xfrm>
            <a:off x="4759176" y="5022435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9" name="Rectangle 15"/>
          <p:cNvSpPr/>
          <p:nvPr/>
        </p:nvSpPr>
        <p:spPr>
          <a:xfrm>
            <a:off x="2238897" y="5022435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0" name="Rectangle 16"/>
          <p:cNvSpPr/>
          <p:nvPr/>
        </p:nvSpPr>
        <p:spPr>
          <a:xfrm>
            <a:off x="4759177" y="5339935"/>
            <a:ext cx="6053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40"/>
          <p:cNvSpPr/>
          <p:nvPr/>
        </p:nvSpPr>
        <p:spPr>
          <a:xfrm>
            <a:off x="4748454" y="6149401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以上就是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方面的一些特點</a:t>
            </a:r>
            <a:endParaRPr lang="en-US" i="1" dirty="0"/>
          </a:p>
        </p:txBody>
      </p:sp>
      <p:sp>
        <p:nvSpPr>
          <p:cNvPr id="42" name="Rectangle 41"/>
          <p:cNvSpPr/>
          <p:nvPr/>
        </p:nvSpPr>
        <p:spPr>
          <a:xfrm>
            <a:off x="2238897" y="61494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444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6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2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6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0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3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3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4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5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7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8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9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50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3" name="圓角矩形 2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矩形 50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5341961" y="3401030"/>
            <a:ext cx="2736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我會描述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8" name="手繪多邊形 37"/>
          <p:cNvSpPr/>
          <p:nvPr/>
        </p:nvSpPr>
        <p:spPr>
          <a:xfrm>
            <a:off x="5586772" y="1345709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52" name="手繪多邊形 51"/>
          <p:cNvSpPr/>
          <p:nvPr/>
        </p:nvSpPr>
        <p:spPr>
          <a:xfrm>
            <a:off x="8250665" y="1864751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5" name="手繪多邊形 54"/>
          <p:cNvSpPr/>
          <p:nvPr/>
        </p:nvSpPr>
        <p:spPr>
          <a:xfrm>
            <a:off x="9061783" y="4774870"/>
            <a:ext cx="3060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4" name="手繪多邊形 63"/>
          <p:cNvSpPr/>
          <p:nvPr/>
        </p:nvSpPr>
        <p:spPr>
          <a:xfrm flipH="1">
            <a:off x="243247" y="2942732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5" name="手繪多邊形 64"/>
          <p:cNvSpPr/>
          <p:nvPr/>
        </p:nvSpPr>
        <p:spPr>
          <a:xfrm flipH="1">
            <a:off x="686286" y="5564943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6" name="手繪多邊形 65"/>
          <p:cNvSpPr/>
          <p:nvPr/>
        </p:nvSpPr>
        <p:spPr>
          <a:xfrm>
            <a:off x="5694603" y="4890533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7" name="手繪多邊形 66"/>
          <p:cNvSpPr/>
          <p:nvPr/>
        </p:nvSpPr>
        <p:spPr>
          <a:xfrm>
            <a:off x="3337216" y="3159043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8" name="手繪多邊形 67"/>
          <p:cNvSpPr/>
          <p:nvPr/>
        </p:nvSpPr>
        <p:spPr>
          <a:xfrm>
            <a:off x="8146957" y="2999755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46" name="手繪多邊形 45"/>
          <p:cNvSpPr/>
          <p:nvPr/>
        </p:nvSpPr>
        <p:spPr>
          <a:xfrm>
            <a:off x="7537644" y="5658116"/>
            <a:ext cx="2736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56" name="矩形 55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57" name="矩形 56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58" name="矩形 57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</p:spTree>
    <p:extLst>
      <p:ext uri="{BB962C8B-B14F-4D97-AF65-F5344CB8AC3E}">
        <p14:creationId xmlns:p14="http://schemas.microsoft.com/office/powerpoint/2010/main" val="355044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52" grpId="0" animBg="1"/>
      <p:bldP spid="55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1123" y="456033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33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92422" y="2728224"/>
            <a:ext cx="8952484" cy="1229985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</a:p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試形容太空衣的設計。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1879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40" name="Freeform 19"/>
          <p:cNvSpPr/>
          <p:nvPr/>
        </p:nvSpPr>
        <p:spPr>
          <a:xfrm>
            <a:off x="310610" y="1770723"/>
            <a:ext cx="2556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要形容甚麼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是</a:t>
            </a:r>
            <a:r>
              <a:rPr lang="zh-TW" altLang="en-US" b="1" i="1" dirty="0">
                <a:latin typeface="+mn-ea"/>
              </a:rPr>
              <a:t>甚麼？</a:t>
            </a:r>
          </a:p>
        </p:txBody>
      </p:sp>
      <p:sp>
        <p:nvSpPr>
          <p:cNvPr id="41" name="Freeform 19"/>
          <p:cNvSpPr/>
          <p:nvPr/>
        </p:nvSpPr>
        <p:spPr>
          <a:xfrm>
            <a:off x="3538847" y="1770723"/>
            <a:ext cx="4680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dirty="0" smtClean="0"/>
              <a:t>已有</a:t>
            </a:r>
            <a:r>
              <a:rPr lang="zh-TW" altLang="en-US" b="1" kern="1200" dirty="0" smtClean="0"/>
              <a:t>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42" name="Freeform 19"/>
          <p:cNvSpPr/>
          <p:nvPr/>
        </p:nvSpPr>
        <p:spPr>
          <a:xfrm>
            <a:off x="8891084" y="1770723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歸納：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些內容是關於同一方面？</a:t>
            </a:r>
          </a:p>
        </p:txBody>
      </p:sp>
      <p:cxnSp>
        <p:nvCxnSpPr>
          <p:cNvPr id="37" name="直線單箭頭接點 36"/>
          <p:cNvCxnSpPr>
            <a:stCxn id="46" idx="2"/>
          </p:cNvCxnSpPr>
          <p:nvPr/>
        </p:nvCxnSpPr>
        <p:spPr>
          <a:xfrm>
            <a:off x="4452012" y="4968357"/>
            <a:ext cx="1702013" cy="9420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stCxn id="58" idx="2"/>
          </p:cNvCxnSpPr>
          <p:nvPr/>
        </p:nvCxnSpPr>
        <p:spPr>
          <a:xfrm flipH="1">
            <a:off x="6161124" y="4949011"/>
            <a:ext cx="804485" cy="9614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4955997" y="3654367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5378723" y="3654367"/>
            <a:ext cx="1415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46" name="圓角矩形 45"/>
          <p:cNvSpPr/>
          <p:nvPr/>
        </p:nvSpPr>
        <p:spPr>
          <a:xfrm>
            <a:off x="3948012" y="4608357"/>
            <a:ext cx="198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提供氧和水</a:t>
            </a:r>
          </a:p>
        </p:txBody>
      </p:sp>
      <p:sp>
        <p:nvSpPr>
          <p:cNvPr id="58" name="圓角矩形 57"/>
          <p:cNvSpPr/>
          <p:nvPr/>
        </p:nvSpPr>
        <p:spPr>
          <a:xfrm>
            <a:off x="6335609" y="4589011"/>
            <a:ext cx="198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去除二氧化碳</a:t>
            </a:r>
          </a:p>
        </p:txBody>
      </p:sp>
      <p:sp>
        <p:nvSpPr>
          <p:cNvPr id="65" name="矩形 64"/>
          <p:cNvSpPr/>
          <p:nvPr/>
        </p:nvSpPr>
        <p:spPr>
          <a:xfrm>
            <a:off x="5220697" y="5913949"/>
            <a:ext cx="1620957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55707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38" grpId="0" animBg="1"/>
      <p:bldP spid="45" grpId="0"/>
      <p:bldP spid="46" grpId="0" animBg="1"/>
      <p:bldP spid="58" grpId="0" animBg="1"/>
      <p:bldP spid="6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41"/>
          <p:cNvSpPr/>
          <p:nvPr/>
        </p:nvSpPr>
        <p:spPr>
          <a:xfrm flipH="1">
            <a:off x="6763272" y="1843797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58" name="圓角矩形 57"/>
          <p:cNvSpPr/>
          <p:nvPr/>
        </p:nvSpPr>
        <p:spPr>
          <a:xfrm>
            <a:off x="7042855" y="1984501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提供氧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和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水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7052381" y="269528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去除二氧化碳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28" name="Group 2"/>
          <p:cNvGrpSpPr/>
          <p:nvPr/>
        </p:nvGrpSpPr>
        <p:grpSpPr>
          <a:xfrm rot="19718076">
            <a:off x="5186530" y="1827038"/>
            <a:ext cx="1838724" cy="2476387"/>
            <a:chOff x="6918325" y="923925"/>
            <a:chExt cx="2279650" cy="3070225"/>
          </a:xfrm>
        </p:grpSpPr>
        <p:sp>
          <p:nvSpPr>
            <p:cNvPr id="34" name="Freeform 8"/>
            <p:cNvSpPr>
              <a:spLocks noEditPoints="1"/>
            </p:cNvSpPr>
            <p:nvPr/>
          </p:nvSpPr>
          <p:spPr bwMode="auto">
            <a:xfrm>
              <a:off x="7302500" y="923925"/>
              <a:ext cx="1895475" cy="1897063"/>
            </a:xfrm>
            <a:custGeom>
              <a:avLst/>
              <a:gdLst>
                <a:gd name="T0" fmla="*/ 249 w 498"/>
                <a:gd name="T1" fmla="*/ 498 h 498"/>
                <a:gd name="T2" fmla="*/ 0 w 498"/>
                <a:gd name="T3" fmla="*/ 249 h 498"/>
                <a:gd name="T4" fmla="*/ 249 w 498"/>
                <a:gd name="T5" fmla="*/ 0 h 498"/>
                <a:gd name="T6" fmla="*/ 498 w 498"/>
                <a:gd name="T7" fmla="*/ 249 h 498"/>
                <a:gd name="T8" fmla="*/ 249 w 498"/>
                <a:gd name="T9" fmla="*/ 498 h 498"/>
                <a:gd name="T10" fmla="*/ 249 w 498"/>
                <a:gd name="T11" fmla="*/ 64 h 498"/>
                <a:gd name="T12" fmla="*/ 64 w 498"/>
                <a:gd name="T13" fmla="*/ 249 h 498"/>
                <a:gd name="T14" fmla="*/ 249 w 498"/>
                <a:gd name="T15" fmla="*/ 434 h 498"/>
                <a:gd name="T16" fmla="*/ 434 w 498"/>
                <a:gd name="T17" fmla="*/ 249 h 498"/>
                <a:gd name="T18" fmla="*/ 249 w 498"/>
                <a:gd name="T19" fmla="*/ 64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98">
                  <a:moveTo>
                    <a:pt x="249" y="498"/>
                  </a:moveTo>
                  <a:cubicBezTo>
                    <a:pt x="112" y="498"/>
                    <a:pt x="0" y="387"/>
                    <a:pt x="0" y="249"/>
                  </a:cubicBezTo>
                  <a:cubicBezTo>
                    <a:pt x="0" y="112"/>
                    <a:pt x="112" y="0"/>
                    <a:pt x="249" y="0"/>
                  </a:cubicBezTo>
                  <a:cubicBezTo>
                    <a:pt x="387" y="0"/>
                    <a:pt x="498" y="112"/>
                    <a:pt x="498" y="249"/>
                  </a:cubicBezTo>
                  <a:cubicBezTo>
                    <a:pt x="498" y="387"/>
                    <a:pt x="387" y="498"/>
                    <a:pt x="249" y="498"/>
                  </a:cubicBezTo>
                  <a:close/>
                  <a:moveTo>
                    <a:pt x="249" y="64"/>
                  </a:moveTo>
                  <a:cubicBezTo>
                    <a:pt x="147" y="64"/>
                    <a:pt x="64" y="147"/>
                    <a:pt x="64" y="249"/>
                  </a:cubicBezTo>
                  <a:cubicBezTo>
                    <a:pt x="64" y="351"/>
                    <a:pt x="147" y="434"/>
                    <a:pt x="249" y="434"/>
                  </a:cubicBezTo>
                  <a:cubicBezTo>
                    <a:pt x="351" y="434"/>
                    <a:pt x="434" y="351"/>
                    <a:pt x="434" y="249"/>
                  </a:cubicBezTo>
                  <a:cubicBezTo>
                    <a:pt x="434" y="147"/>
                    <a:pt x="351" y="64"/>
                    <a:pt x="249" y="6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5" name="Freeform 9"/>
            <p:cNvSpPr>
              <a:spLocks/>
            </p:cNvSpPr>
            <p:nvPr/>
          </p:nvSpPr>
          <p:spPr bwMode="auto">
            <a:xfrm>
              <a:off x="6918325" y="2679700"/>
              <a:ext cx="1339850" cy="1314450"/>
            </a:xfrm>
            <a:custGeom>
              <a:avLst/>
              <a:gdLst>
                <a:gd name="T0" fmla="*/ 350 w 352"/>
                <a:gd name="T1" fmla="*/ 37 h 345"/>
                <a:gd name="T2" fmla="*/ 218 w 352"/>
                <a:gd name="T3" fmla="*/ 0 h 345"/>
                <a:gd name="T4" fmla="*/ 0 w 352"/>
                <a:gd name="T5" fmla="*/ 310 h 345"/>
                <a:gd name="T6" fmla="*/ 64 w 352"/>
                <a:gd name="T7" fmla="*/ 345 h 345"/>
                <a:gd name="T8" fmla="*/ 63 w 352"/>
                <a:gd name="T9" fmla="*/ 325 h 345"/>
                <a:gd name="T10" fmla="*/ 351 w 352"/>
                <a:gd name="T11" fmla="*/ 37 h 345"/>
                <a:gd name="T12" fmla="*/ 352 w 352"/>
                <a:gd name="T13" fmla="*/ 37 h 345"/>
                <a:gd name="T14" fmla="*/ 352 w 352"/>
                <a:gd name="T15" fmla="*/ 37 h 345"/>
                <a:gd name="T16" fmla="*/ 350 w 352"/>
                <a:gd name="T17" fmla="*/ 3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345">
                  <a:moveTo>
                    <a:pt x="350" y="37"/>
                  </a:moveTo>
                  <a:cubicBezTo>
                    <a:pt x="302" y="37"/>
                    <a:pt x="257" y="24"/>
                    <a:pt x="218" y="0"/>
                  </a:cubicBezTo>
                  <a:cubicBezTo>
                    <a:pt x="95" y="50"/>
                    <a:pt x="6" y="169"/>
                    <a:pt x="0" y="310"/>
                  </a:cubicBezTo>
                  <a:cubicBezTo>
                    <a:pt x="23" y="319"/>
                    <a:pt x="44" y="331"/>
                    <a:pt x="64" y="345"/>
                  </a:cubicBezTo>
                  <a:cubicBezTo>
                    <a:pt x="64" y="338"/>
                    <a:pt x="63" y="332"/>
                    <a:pt x="63" y="325"/>
                  </a:cubicBezTo>
                  <a:cubicBezTo>
                    <a:pt x="63" y="167"/>
                    <a:pt x="193" y="37"/>
                    <a:pt x="351" y="37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2" y="37"/>
                    <a:pt x="352" y="37"/>
                    <a:pt x="352" y="37"/>
                  </a:cubicBezTo>
                  <a:cubicBezTo>
                    <a:pt x="351" y="37"/>
                    <a:pt x="351" y="37"/>
                    <a:pt x="350" y="3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shade val="30000"/>
                    <a:satMod val="115000"/>
                  </a:schemeClr>
                </a:gs>
                <a:gs pos="20000">
                  <a:schemeClr val="accent2">
                    <a:shade val="100000"/>
                    <a:satMod val="115000"/>
                  </a:schemeClr>
                </a:gs>
              </a:gsLst>
              <a:lin ang="6600000" scaled="0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7" name="圓角矩形 36"/>
          <p:cNvSpPr/>
          <p:nvPr/>
        </p:nvSpPr>
        <p:spPr>
          <a:xfrm>
            <a:off x="5193809" y="3562774"/>
            <a:ext cx="1777044" cy="931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15" name="矩形 14"/>
          <p:cNvSpPr/>
          <p:nvPr/>
        </p:nvSpPr>
        <p:spPr>
          <a:xfrm>
            <a:off x="5394209" y="2092864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1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Freeform 19"/>
          <p:cNvSpPr/>
          <p:nvPr/>
        </p:nvSpPr>
        <p:spPr>
          <a:xfrm>
            <a:off x="9067291" y="1428618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20" name="Freeform 19"/>
          <p:cNvSpPr/>
          <p:nvPr/>
        </p:nvSpPr>
        <p:spPr>
          <a:xfrm>
            <a:off x="1165877" y="1726530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93891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2"/>
          <p:cNvGrpSpPr/>
          <p:nvPr/>
        </p:nvGrpSpPr>
        <p:grpSpPr>
          <a:xfrm rot="16200000">
            <a:off x="3995890" y="3193222"/>
            <a:ext cx="1440000" cy="2229549"/>
            <a:chOff x="3559176" y="863600"/>
            <a:chExt cx="2032000" cy="3144502"/>
          </a:xfrm>
        </p:grpSpPr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1" name="Group 2"/>
          <p:cNvGrpSpPr/>
          <p:nvPr/>
        </p:nvGrpSpPr>
        <p:grpSpPr>
          <a:xfrm rot="10800000">
            <a:off x="5384584" y="4465623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Group 2"/>
          <p:cNvGrpSpPr/>
          <p:nvPr/>
        </p:nvGrpSpPr>
        <p:grpSpPr>
          <a:xfrm rot="5400000">
            <a:off x="6753035" y="2986334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2"/>
          <p:cNvGrpSpPr/>
          <p:nvPr/>
        </p:nvGrpSpPr>
        <p:grpSpPr>
          <a:xfrm>
            <a:off x="5221361" y="1754441"/>
            <a:ext cx="1440000" cy="2229549"/>
            <a:chOff x="3559176" y="863600"/>
            <a:chExt cx="2032000" cy="3144502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122" name="矩形 121"/>
          <p:cNvSpPr/>
          <p:nvPr/>
        </p:nvSpPr>
        <p:spPr>
          <a:xfrm>
            <a:off x="7279040" y="3906154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頭盔</a:t>
            </a:r>
          </a:p>
        </p:txBody>
      </p:sp>
      <p:sp>
        <p:nvSpPr>
          <p:cNvPr id="123" name="矩形 122"/>
          <p:cNvSpPr/>
          <p:nvPr/>
        </p:nvSpPr>
        <p:spPr>
          <a:xfrm>
            <a:off x="3680882" y="404201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物料</a:t>
            </a:r>
          </a:p>
        </p:txBody>
      </p:sp>
      <p:sp>
        <p:nvSpPr>
          <p:cNvPr id="124" name="矩形 123"/>
          <p:cNvSpPr/>
          <p:nvPr/>
        </p:nvSpPr>
        <p:spPr>
          <a:xfrm>
            <a:off x="5492150" y="575170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latin typeface="微軟正黑體"/>
              </a:rPr>
              <a:t>內衣</a:t>
            </a:r>
          </a:p>
        </p:txBody>
      </p:sp>
      <p:sp>
        <p:nvSpPr>
          <p:cNvPr id="126" name="圓角矩形 125"/>
          <p:cNvSpPr/>
          <p:nvPr/>
        </p:nvSpPr>
        <p:spPr>
          <a:xfrm>
            <a:off x="5163587" y="3724575"/>
            <a:ext cx="1777044" cy="931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27699" y="1910361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提供氧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和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水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6937225" y="262114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去除二氧化碳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0" name="Freeform 41"/>
          <p:cNvSpPr/>
          <p:nvPr/>
        </p:nvSpPr>
        <p:spPr>
          <a:xfrm flipH="1">
            <a:off x="6648116" y="1769657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5" name="Freeform 41"/>
          <p:cNvSpPr/>
          <p:nvPr/>
        </p:nvSpPr>
        <p:spPr>
          <a:xfrm flipH="1">
            <a:off x="6889069" y="5262456"/>
            <a:ext cx="310126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___</a:t>
            </a:r>
            <a:endParaRPr lang="en-US" sz="4300" kern="1200" dirty="0"/>
          </a:p>
        </p:txBody>
      </p:sp>
      <p:sp>
        <p:nvSpPr>
          <p:cNvPr id="47" name="圓角矩形 46"/>
          <p:cNvSpPr/>
          <p:nvPr/>
        </p:nvSpPr>
        <p:spPr>
          <a:xfrm>
            <a:off x="7167718" y="5793361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設有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冷卻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裝置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8579242" y="3471513"/>
            <a:ext cx="310126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84036" y="3982169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臉罩鍍上金色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4209" y="1974112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54" name="Freeform 41"/>
          <p:cNvSpPr/>
          <p:nvPr/>
        </p:nvSpPr>
        <p:spPr>
          <a:xfrm flipH="1">
            <a:off x="1178593" y="3580769"/>
            <a:ext cx="24902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u="none" kern="1200" dirty="0" smtClean="0"/>
          </a:p>
        </p:txBody>
      </p:sp>
      <p:sp>
        <p:nvSpPr>
          <p:cNvPr id="55" name="圓角矩形 54"/>
          <p:cNvSpPr/>
          <p:nvPr/>
        </p:nvSpPr>
        <p:spPr>
          <a:xfrm>
            <a:off x="1492967" y="4120309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不良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的熱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導體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4" name="Freeform 19"/>
          <p:cNvSpPr/>
          <p:nvPr/>
        </p:nvSpPr>
        <p:spPr>
          <a:xfrm>
            <a:off x="567060" y="1650607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35" name="圓角矩形 34"/>
          <p:cNvSpPr/>
          <p:nvPr/>
        </p:nvSpPr>
        <p:spPr>
          <a:xfrm>
            <a:off x="7038917" y="3336619"/>
            <a:ext cx="4017010" cy="1572619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2" name="圓角矩形 41"/>
          <p:cNvSpPr/>
          <p:nvPr/>
        </p:nvSpPr>
        <p:spPr>
          <a:xfrm>
            <a:off x="1051500" y="3477999"/>
            <a:ext cx="4017010" cy="1572619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3" name="圓角矩形 42"/>
          <p:cNvSpPr/>
          <p:nvPr/>
        </p:nvSpPr>
        <p:spPr>
          <a:xfrm>
            <a:off x="5306942" y="5214957"/>
            <a:ext cx="4017010" cy="1572619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3152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Group 2"/>
          <p:cNvGrpSpPr/>
          <p:nvPr/>
        </p:nvGrpSpPr>
        <p:grpSpPr>
          <a:xfrm rot="16200000">
            <a:off x="3995890" y="3193222"/>
            <a:ext cx="1440000" cy="2229549"/>
            <a:chOff x="3559176" y="863600"/>
            <a:chExt cx="2032000" cy="3144502"/>
          </a:xfrm>
        </p:grpSpPr>
        <p:sp>
          <p:nvSpPr>
            <p:cNvPr id="6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7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8" name="Group 2"/>
          <p:cNvGrpSpPr/>
          <p:nvPr/>
        </p:nvGrpSpPr>
        <p:grpSpPr>
          <a:xfrm rot="10800000">
            <a:off x="5384584" y="4465623"/>
            <a:ext cx="1440000" cy="2229549"/>
            <a:chOff x="3559176" y="863600"/>
            <a:chExt cx="2032000" cy="3144502"/>
          </a:xfrm>
        </p:grpSpPr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Group 2"/>
          <p:cNvGrpSpPr/>
          <p:nvPr/>
        </p:nvGrpSpPr>
        <p:grpSpPr>
          <a:xfrm rot="5400000">
            <a:off x="6753035" y="2986334"/>
            <a:ext cx="1440000" cy="2229549"/>
            <a:chOff x="3559176" y="863600"/>
            <a:chExt cx="2032000" cy="3144502"/>
          </a:xfrm>
        </p:grpSpPr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4" name="Group 2"/>
          <p:cNvGrpSpPr/>
          <p:nvPr/>
        </p:nvGrpSpPr>
        <p:grpSpPr>
          <a:xfrm>
            <a:off x="5221361" y="1754441"/>
            <a:ext cx="1440000" cy="2229549"/>
            <a:chOff x="3559176" y="863600"/>
            <a:chExt cx="2032000" cy="3144502"/>
          </a:xfrm>
        </p:grpSpPr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0" name="Freeform 41"/>
          <p:cNvSpPr/>
          <p:nvPr/>
        </p:nvSpPr>
        <p:spPr>
          <a:xfrm flipH="1">
            <a:off x="6648116" y="1769657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122" name="矩形 121"/>
          <p:cNvSpPr/>
          <p:nvPr/>
        </p:nvSpPr>
        <p:spPr>
          <a:xfrm>
            <a:off x="7279040" y="3906154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頭盔</a:t>
            </a:r>
          </a:p>
        </p:txBody>
      </p:sp>
      <p:sp>
        <p:nvSpPr>
          <p:cNvPr id="123" name="矩形 122"/>
          <p:cNvSpPr/>
          <p:nvPr/>
        </p:nvSpPr>
        <p:spPr>
          <a:xfrm>
            <a:off x="3680882" y="404201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物料</a:t>
            </a:r>
          </a:p>
        </p:txBody>
      </p:sp>
      <p:sp>
        <p:nvSpPr>
          <p:cNvPr id="124" name="矩形 123"/>
          <p:cNvSpPr/>
          <p:nvPr/>
        </p:nvSpPr>
        <p:spPr>
          <a:xfrm>
            <a:off x="5492150" y="575170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latin typeface="微軟正黑體"/>
              </a:rPr>
              <a:t>內衣</a:t>
            </a:r>
          </a:p>
        </p:txBody>
      </p:sp>
      <p:sp>
        <p:nvSpPr>
          <p:cNvPr id="126" name="圓角矩形 125"/>
          <p:cNvSpPr/>
          <p:nvPr/>
        </p:nvSpPr>
        <p:spPr>
          <a:xfrm>
            <a:off x="5163587" y="3724575"/>
            <a:ext cx="1777044" cy="931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27699" y="1910361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提供氧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和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水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6937225" y="262114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去除二氧化碳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Freeform 41"/>
          <p:cNvSpPr/>
          <p:nvPr/>
        </p:nvSpPr>
        <p:spPr>
          <a:xfrm flipH="1">
            <a:off x="6889068" y="5351356"/>
            <a:ext cx="344873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7" name="圓角矩形 46"/>
          <p:cNvSpPr/>
          <p:nvPr/>
        </p:nvSpPr>
        <p:spPr>
          <a:xfrm>
            <a:off x="7192385" y="5516659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設有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冷卻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裝置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8579242" y="3471513"/>
            <a:ext cx="310126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91811" y="3686882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臉罩鍍上金色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4209" y="1974112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34" name="圓角矩形 33"/>
          <p:cNvSpPr/>
          <p:nvPr/>
        </p:nvSpPr>
        <p:spPr>
          <a:xfrm>
            <a:off x="8923241" y="2052992"/>
            <a:ext cx="2304000" cy="612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確保太空人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得到生存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所需的條件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8891811" y="4031162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阻擋有害的紫外線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7193242" y="5871590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帶走身體所發出的熱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2" name="Freeform 13"/>
          <p:cNvSpPr/>
          <p:nvPr/>
        </p:nvSpPr>
        <p:spPr>
          <a:xfrm>
            <a:off x="576950" y="1739279"/>
            <a:ext cx="1872000" cy="57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55" name="Freeform 13"/>
          <p:cNvSpPr/>
          <p:nvPr/>
        </p:nvSpPr>
        <p:spPr>
          <a:xfrm>
            <a:off x="2216694" y="2117191"/>
            <a:ext cx="2162718" cy="792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56" name="Freeform 41"/>
          <p:cNvSpPr/>
          <p:nvPr/>
        </p:nvSpPr>
        <p:spPr>
          <a:xfrm flipH="1">
            <a:off x="334949" y="3580769"/>
            <a:ext cx="328196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endParaRPr lang="en-US" sz="4300" u="none" kern="1200" dirty="0" smtClean="0"/>
          </a:p>
        </p:txBody>
      </p:sp>
      <p:sp>
        <p:nvSpPr>
          <p:cNvPr id="57" name="圓角矩形 56"/>
          <p:cNvSpPr/>
          <p:nvPr/>
        </p:nvSpPr>
        <p:spPr>
          <a:xfrm>
            <a:off x="649325" y="4147358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保持太空人體溫穩定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649325" y="3832238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不良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的熱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導體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1800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52" grpId="0" animBg="1"/>
      <p:bldP spid="55" grpId="0" animBg="1"/>
      <p:bldP spid="5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3707891"/>
              </p:ext>
            </p:extLst>
          </p:nvPr>
        </p:nvGraphicFramePr>
        <p:xfrm>
          <a:off x="1061310" y="1946586"/>
          <a:ext cx="10493382" cy="4358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3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5880">
                <a:tc>
                  <a:txBody>
                    <a:bodyPr/>
                    <a:lstStyle/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太空衣是由不同部分組成的。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首先，在維生背包方面，它是用來提供氧和水，以及去除二氧化碳的，因為要確保太空人得到生存所需的條件。</a:t>
                      </a:r>
                      <a:endParaRPr lang="en-HK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第二，在頭盔方面，頭盔的面罩鍍上了金色，這樣便可以阻擋有害的紫外線。</a:t>
                      </a:r>
                      <a:endParaRPr lang="en-HK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第三，在內衣設計方面，裡面設有冷卻裝置，可以用來帶走太空人身體所發出的熱。</a:t>
                      </a:r>
                      <a:endParaRPr lang="en-US" altLang="zh-TW" sz="2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最後，在物料方面，製造太空衣的物料必須是不良的熱導體，因為要保持太空人體溫穩定。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太空衣</a:t>
                      </a: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在四方面的一些特點。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64295"/>
            <a:ext cx="8952484" cy="1262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5770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2"/>
          <p:cNvGrpSpPr/>
          <p:nvPr/>
        </p:nvGrpSpPr>
        <p:grpSpPr>
          <a:xfrm rot="16200000">
            <a:off x="3995890" y="3193222"/>
            <a:ext cx="1440000" cy="2229549"/>
            <a:chOff x="3559176" y="863600"/>
            <a:chExt cx="2032000" cy="3144502"/>
          </a:xfrm>
        </p:grpSpPr>
        <p:sp>
          <p:nvSpPr>
            <p:cNvPr id="4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2"/>
          <p:cNvGrpSpPr/>
          <p:nvPr/>
        </p:nvGrpSpPr>
        <p:grpSpPr>
          <a:xfrm rot="10800000">
            <a:off x="5384584" y="4465623"/>
            <a:ext cx="1440000" cy="2229549"/>
            <a:chOff x="3559176" y="863600"/>
            <a:chExt cx="2032000" cy="3144502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3" name="Group 2"/>
          <p:cNvGrpSpPr/>
          <p:nvPr/>
        </p:nvGrpSpPr>
        <p:grpSpPr>
          <a:xfrm rot="5400000">
            <a:off x="6753035" y="2986334"/>
            <a:ext cx="1440000" cy="2229549"/>
            <a:chOff x="3559176" y="863600"/>
            <a:chExt cx="2032000" cy="3144502"/>
          </a:xfrm>
        </p:grpSpPr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6" name="Group 2"/>
          <p:cNvGrpSpPr/>
          <p:nvPr/>
        </p:nvGrpSpPr>
        <p:grpSpPr>
          <a:xfrm>
            <a:off x="5221361" y="1754441"/>
            <a:ext cx="1440000" cy="2229549"/>
            <a:chOff x="3559176" y="863600"/>
            <a:chExt cx="2032000" cy="3144502"/>
          </a:xfrm>
        </p:grpSpPr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0" name="Freeform 41"/>
          <p:cNvSpPr/>
          <p:nvPr/>
        </p:nvSpPr>
        <p:spPr>
          <a:xfrm flipH="1">
            <a:off x="6648116" y="1769657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122" name="矩形 121"/>
          <p:cNvSpPr/>
          <p:nvPr/>
        </p:nvSpPr>
        <p:spPr>
          <a:xfrm>
            <a:off x="7279040" y="3906154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頭盔</a:t>
            </a:r>
          </a:p>
        </p:txBody>
      </p:sp>
      <p:sp>
        <p:nvSpPr>
          <p:cNvPr id="123" name="矩形 122"/>
          <p:cNvSpPr/>
          <p:nvPr/>
        </p:nvSpPr>
        <p:spPr>
          <a:xfrm>
            <a:off x="3680882" y="404201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物料</a:t>
            </a:r>
          </a:p>
        </p:txBody>
      </p:sp>
      <p:sp>
        <p:nvSpPr>
          <p:cNvPr id="124" name="矩形 123"/>
          <p:cNvSpPr/>
          <p:nvPr/>
        </p:nvSpPr>
        <p:spPr>
          <a:xfrm>
            <a:off x="5492150" y="575170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latin typeface="微軟正黑體"/>
              </a:rPr>
              <a:t>內衣</a:t>
            </a:r>
          </a:p>
        </p:txBody>
      </p:sp>
      <p:sp>
        <p:nvSpPr>
          <p:cNvPr id="126" name="圓角矩形 125"/>
          <p:cNvSpPr/>
          <p:nvPr/>
        </p:nvSpPr>
        <p:spPr>
          <a:xfrm>
            <a:off x="5163587" y="3724575"/>
            <a:ext cx="1777044" cy="931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27699" y="1910361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提供氧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和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水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6937225" y="262114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去除二氧化碳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Freeform 41"/>
          <p:cNvSpPr/>
          <p:nvPr/>
        </p:nvSpPr>
        <p:spPr>
          <a:xfrm flipH="1">
            <a:off x="6889068" y="5351356"/>
            <a:ext cx="344873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7" name="圓角矩形 46"/>
          <p:cNvSpPr/>
          <p:nvPr/>
        </p:nvSpPr>
        <p:spPr>
          <a:xfrm>
            <a:off x="7192385" y="5516659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設有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冷卻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裝置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8579242" y="3471513"/>
            <a:ext cx="310126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91811" y="3686882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臉罩鍍上金色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4209" y="1974112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34" name="圓角矩形 33"/>
          <p:cNvSpPr/>
          <p:nvPr/>
        </p:nvSpPr>
        <p:spPr>
          <a:xfrm>
            <a:off x="8923241" y="2052992"/>
            <a:ext cx="2304000" cy="612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確保太空人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得到</a:t>
            </a:r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生存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所需的條件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8891811" y="4031162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阻擋有害的紫外線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7193242" y="5871590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帶走身體所發出的熱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橢圓 50"/>
          <p:cNvSpPr/>
          <p:nvPr/>
        </p:nvSpPr>
        <p:spPr>
          <a:xfrm>
            <a:off x="5852562" y="2849587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6" name="橢圓 55"/>
          <p:cNvSpPr/>
          <p:nvPr/>
        </p:nvSpPr>
        <p:spPr>
          <a:xfrm>
            <a:off x="7077791" y="4311479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5733955" y="4994551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8" name="橢圓 57"/>
          <p:cNvSpPr/>
          <p:nvPr/>
        </p:nvSpPr>
        <p:spPr>
          <a:xfrm>
            <a:off x="4466463" y="3549439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9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649325" y="2008603"/>
            <a:ext cx="2564687" cy="772594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n-ea"/>
              </a:rPr>
              <a:t>由外到</a:t>
            </a:r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內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2" name="Freeform 41"/>
          <p:cNvSpPr/>
          <p:nvPr/>
        </p:nvSpPr>
        <p:spPr>
          <a:xfrm flipH="1">
            <a:off x="334949" y="3580769"/>
            <a:ext cx="328196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endParaRPr lang="en-US" sz="4300" u="none" kern="1200" dirty="0" smtClean="0"/>
          </a:p>
        </p:txBody>
      </p:sp>
      <p:sp>
        <p:nvSpPr>
          <p:cNvPr id="54" name="圓角矩形 53"/>
          <p:cNvSpPr/>
          <p:nvPr/>
        </p:nvSpPr>
        <p:spPr>
          <a:xfrm>
            <a:off x="649325" y="4147358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保持太空人體溫穩定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649325" y="3832238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不良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的熱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導體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5085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6" grpId="0" animBg="1"/>
      <p:bldP spid="57" grpId="0" animBg="1"/>
      <p:bldP spid="58" grpId="0" animBg="1"/>
      <p:bldP spid="5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Group 2"/>
          <p:cNvGrpSpPr/>
          <p:nvPr/>
        </p:nvGrpSpPr>
        <p:grpSpPr>
          <a:xfrm rot="16200000">
            <a:off x="3995890" y="3193222"/>
            <a:ext cx="1440000" cy="2229549"/>
            <a:chOff x="3559176" y="863600"/>
            <a:chExt cx="2032000" cy="3144502"/>
          </a:xfrm>
        </p:grpSpPr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Group 2"/>
          <p:cNvGrpSpPr/>
          <p:nvPr/>
        </p:nvGrpSpPr>
        <p:grpSpPr>
          <a:xfrm rot="10800000">
            <a:off x="5384584" y="4465623"/>
            <a:ext cx="1440000" cy="2229549"/>
            <a:chOff x="3559176" y="863600"/>
            <a:chExt cx="2032000" cy="3144502"/>
          </a:xfrm>
        </p:grpSpPr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4" name="Group 2"/>
          <p:cNvGrpSpPr/>
          <p:nvPr/>
        </p:nvGrpSpPr>
        <p:grpSpPr>
          <a:xfrm rot="5400000">
            <a:off x="6753035" y="2986334"/>
            <a:ext cx="1440000" cy="2229549"/>
            <a:chOff x="3559176" y="863600"/>
            <a:chExt cx="2032000" cy="3144502"/>
          </a:xfrm>
        </p:grpSpPr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5221361" y="1754441"/>
            <a:ext cx="1440000" cy="2229549"/>
            <a:chOff x="3559176" y="863600"/>
            <a:chExt cx="2032000" cy="3144502"/>
          </a:xfrm>
        </p:grpSpPr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40" name="Freeform 41"/>
          <p:cNvSpPr/>
          <p:nvPr/>
        </p:nvSpPr>
        <p:spPr>
          <a:xfrm flipH="1">
            <a:off x="6648116" y="1769657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122" name="矩形 121"/>
          <p:cNvSpPr/>
          <p:nvPr/>
        </p:nvSpPr>
        <p:spPr>
          <a:xfrm>
            <a:off x="7279040" y="3906154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頭盔</a:t>
            </a:r>
          </a:p>
        </p:txBody>
      </p:sp>
      <p:sp>
        <p:nvSpPr>
          <p:cNvPr id="123" name="矩形 122"/>
          <p:cNvSpPr/>
          <p:nvPr/>
        </p:nvSpPr>
        <p:spPr>
          <a:xfrm>
            <a:off x="3680882" y="404201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solidFill>
                  <a:prstClr val="black"/>
                </a:solidFill>
                <a:latin typeface="微軟正黑體"/>
              </a:rPr>
              <a:t>物料</a:t>
            </a:r>
          </a:p>
        </p:txBody>
      </p:sp>
      <p:sp>
        <p:nvSpPr>
          <p:cNvPr id="124" name="矩形 123"/>
          <p:cNvSpPr/>
          <p:nvPr/>
        </p:nvSpPr>
        <p:spPr>
          <a:xfrm>
            <a:off x="5492150" y="575170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TW" altLang="en-US" sz="2800" b="1" dirty="0">
                <a:latin typeface="微軟正黑體"/>
              </a:rPr>
              <a:t>內衣</a:t>
            </a:r>
          </a:p>
        </p:txBody>
      </p:sp>
      <p:sp>
        <p:nvSpPr>
          <p:cNvPr id="126" name="圓角矩形 125"/>
          <p:cNvSpPr/>
          <p:nvPr/>
        </p:nvSpPr>
        <p:spPr>
          <a:xfrm>
            <a:off x="5163587" y="3724575"/>
            <a:ext cx="1777044" cy="931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太空衣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91722"/>
            <a:ext cx="8952484" cy="1208052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科學科</a:t>
            </a:r>
            <a: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en-HK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27699" y="1910361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提供氧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和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水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6937225" y="262114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去除二氧化碳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Freeform 41"/>
          <p:cNvSpPr/>
          <p:nvPr/>
        </p:nvSpPr>
        <p:spPr>
          <a:xfrm flipH="1">
            <a:off x="334949" y="3580769"/>
            <a:ext cx="328196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endParaRPr lang="en-US" sz="4300" u="none" kern="1200" dirty="0" smtClean="0"/>
          </a:p>
        </p:txBody>
      </p:sp>
      <p:sp>
        <p:nvSpPr>
          <p:cNvPr id="43" name="圓角矩形 42"/>
          <p:cNvSpPr/>
          <p:nvPr/>
        </p:nvSpPr>
        <p:spPr>
          <a:xfrm>
            <a:off x="649325" y="4147358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保持太空人體溫穩定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Freeform 41"/>
          <p:cNvSpPr/>
          <p:nvPr/>
        </p:nvSpPr>
        <p:spPr>
          <a:xfrm flipH="1">
            <a:off x="6889068" y="5351356"/>
            <a:ext cx="3448731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7" name="圓角矩形 46"/>
          <p:cNvSpPr/>
          <p:nvPr/>
        </p:nvSpPr>
        <p:spPr>
          <a:xfrm>
            <a:off x="7192385" y="5516659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設有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冷卻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裝置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8579242" y="3471513"/>
            <a:ext cx="310126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91811" y="3686882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臉罩鍍上金色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394209" y="1974112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維生背包</a:t>
            </a:r>
          </a:p>
        </p:txBody>
      </p:sp>
      <p:sp>
        <p:nvSpPr>
          <p:cNvPr id="34" name="圓角矩形 33"/>
          <p:cNvSpPr/>
          <p:nvPr/>
        </p:nvSpPr>
        <p:spPr>
          <a:xfrm>
            <a:off x="8923241" y="2052992"/>
            <a:ext cx="2304000" cy="612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確保太空人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得到</a:t>
            </a:r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生存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所需的條件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圓角矩形 34"/>
          <p:cNvSpPr/>
          <p:nvPr/>
        </p:nvSpPr>
        <p:spPr>
          <a:xfrm>
            <a:off x="8891811" y="4031162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阻擋有害的紫外線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6" name="圓角矩形 35"/>
          <p:cNvSpPr/>
          <p:nvPr/>
        </p:nvSpPr>
        <p:spPr>
          <a:xfrm>
            <a:off x="7193242" y="5871590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帶走身體所發出的熱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649325" y="3832238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不良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的熱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導體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橢圓 50"/>
          <p:cNvSpPr/>
          <p:nvPr/>
        </p:nvSpPr>
        <p:spPr>
          <a:xfrm>
            <a:off x="5852562" y="2849587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6" name="橢圓 55"/>
          <p:cNvSpPr/>
          <p:nvPr/>
        </p:nvSpPr>
        <p:spPr>
          <a:xfrm>
            <a:off x="7077791" y="4311479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7" name="橢圓 56"/>
          <p:cNvSpPr/>
          <p:nvPr/>
        </p:nvSpPr>
        <p:spPr>
          <a:xfrm>
            <a:off x="5733955" y="4994551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8" name="橢圓 57"/>
          <p:cNvSpPr/>
          <p:nvPr/>
        </p:nvSpPr>
        <p:spPr>
          <a:xfrm>
            <a:off x="4466463" y="3549439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4" name="手繪多邊形 53"/>
          <p:cNvSpPr/>
          <p:nvPr/>
        </p:nvSpPr>
        <p:spPr>
          <a:xfrm flipH="1">
            <a:off x="4271609" y="1769657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0" name="手繪多邊形 59"/>
          <p:cNvSpPr/>
          <p:nvPr/>
        </p:nvSpPr>
        <p:spPr>
          <a:xfrm>
            <a:off x="5482369" y="3530221"/>
            <a:ext cx="122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1" name="手繪多邊形 60"/>
          <p:cNvSpPr/>
          <p:nvPr/>
        </p:nvSpPr>
        <p:spPr>
          <a:xfrm>
            <a:off x="8579242" y="1652576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，因為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2" name="手繪多邊形 61"/>
          <p:cNvSpPr/>
          <p:nvPr/>
        </p:nvSpPr>
        <p:spPr>
          <a:xfrm>
            <a:off x="7311181" y="3190977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3" name="手繪多邊形 62"/>
          <p:cNvSpPr/>
          <p:nvPr/>
        </p:nvSpPr>
        <p:spPr>
          <a:xfrm>
            <a:off x="8865573" y="3216103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，可以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4" name="手繪多邊形 63"/>
          <p:cNvSpPr/>
          <p:nvPr/>
        </p:nvSpPr>
        <p:spPr>
          <a:xfrm>
            <a:off x="595362" y="3395403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，因為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5" name="手繪多邊形 64"/>
          <p:cNvSpPr/>
          <p:nvPr/>
        </p:nvSpPr>
        <p:spPr>
          <a:xfrm>
            <a:off x="6368771" y="4896349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6" name="手繪多邊形 65"/>
          <p:cNvSpPr/>
          <p:nvPr/>
        </p:nvSpPr>
        <p:spPr>
          <a:xfrm flipH="1">
            <a:off x="3053741" y="3119587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7" name="手繪多邊形 66"/>
          <p:cNvSpPr/>
          <p:nvPr/>
        </p:nvSpPr>
        <p:spPr>
          <a:xfrm>
            <a:off x="8956385" y="5210503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，可以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5" name="手繪多邊形 54"/>
          <p:cNvSpPr/>
          <p:nvPr/>
        </p:nvSpPr>
        <p:spPr>
          <a:xfrm flipH="1">
            <a:off x="1640463" y="5989753"/>
            <a:ext cx="3096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5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256313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5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0846548"/>
              </p:ext>
            </p:extLst>
          </p:nvPr>
        </p:nvGraphicFramePr>
        <p:xfrm>
          <a:off x="1061310" y="1946586"/>
          <a:ext cx="10493382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9338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958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太空衣是由不同部分組成的。</a:t>
                      </a:r>
                      <a:endParaRPr lang="en-US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第一個角度</a:t>
                      </a:r>
                      <a:endParaRPr lang="en-US" altLang="zh-TW" sz="20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首先，在維生背包方面，它是用來提供氧和水，以及去除二氧化碳的，因為要確保太空人得到生存所需的條件。</a:t>
                      </a:r>
                      <a:endParaRPr lang="en-HK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第二個角度</a:t>
                      </a:r>
                      <a:endParaRPr lang="en-US" altLang="zh-TW" sz="20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第二，在頭盔方面，頭盔的面罩鍍上了金色，這樣便可以阻擋有害的紫外線。</a:t>
                      </a:r>
                      <a:endParaRPr lang="en-HK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第三個角度</a:t>
                      </a:r>
                      <a:r>
                        <a:rPr lang="zh-TW" altLang="en-US" sz="2000" b="0" dirty="0" smtClean="0"/>
                        <a:t>角度</a:t>
                      </a:r>
                      <a:endParaRPr lang="en-US" altLang="zh-TW" sz="2000" b="0" dirty="0" smtClean="0"/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第三，在內衣設計方面，裡面設有冷卻裝置，可以用來帶走太空人身體所發出的熱。</a:t>
                      </a:r>
                      <a:endParaRPr lang="en-US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最後一個角度</a:t>
                      </a:r>
                      <a:endParaRPr lang="en-US" altLang="zh-TW" sz="20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最後，在物料方面，製造太空衣的物料必須是不良的熱導體，因為要保持太空人體溫穩定。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總結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太空衣</a:t>
                      </a: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在四方面的一些特點。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464295"/>
            <a:ext cx="8952484" cy="12629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科學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科</a:t>
            </a:r>
            <a:endParaRPr lang="en-HK" altLang="zh-TW" sz="3200" b="1" dirty="0" smtClean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形容太空衣的設計。</a:t>
            </a: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4928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構描述組織圖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4857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33334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45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1165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92315" y="2939866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一些標示描述的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4476934" y="3276188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描述  描寫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描繪  介紹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簡介  形容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8358283" y="1938357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70758" y="1683669"/>
              <a:ext cx="324891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特徵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特點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特性  特色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性質  面貌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細節  詳情</a:t>
              </a:r>
            </a:p>
          </p:txBody>
        </p:sp>
      </p:grpSp>
      <p:grpSp>
        <p:nvGrpSpPr>
          <p:cNvPr id="27" name="群組 26"/>
          <p:cNvGrpSpPr/>
          <p:nvPr/>
        </p:nvGrpSpPr>
        <p:grpSpPr>
          <a:xfrm>
            <a:off x="273037" y="2769220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07535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程序說明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/>
              <a:t>通常</a:t>
            </a:r>
            <a:r>
              <a:rPr lang="zh-TW" altLang="en-US" sz="2800" dirty="0"/>
              <a:t>會與</a:t>
            </a:r>
            <a:r>
              <a:rPr lang="zh-TW" altLang="en-US" sz="2800" i="1" dirty="0"/>
              <a:t>「進行」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「完成」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「做」</a:t>
            </a:r>
            <a:r>
              <a:rPr lang="zh-TW" altLang="en-US" sz="2800" dirty="0"/>
              <a:t>及</a:t>
            </a:r>
            <a:r>
              <a:rPr lang="zh-TW" altLang="en-US" sz="2800" i="1" dirty="0"/>
              <a:t>「辦理」</a:t>
            </a:r>
            <a:r>
              <a:rPr lang="zh-TW" altLang="en-US" sz="2800" dirty="0"/>
              <a:t>等「程序說明」的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  <a:endParaRPr lang="en-US" altLang="zh-TW" sz="28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事件或行動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示例一：「怎樣致電訂購外賣？」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示例二：「中和實驗是如何進行的？」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878031" y="3262128"/>
            <a:ext cx="553983" cy="2504754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5210607" y="4757393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6668225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7494541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有關程序說明的訓練框架，</a:t>
            </a:r>
            <a:endParaRPr lang="en-US" altLang="zh-TW" sz="2000" b="1" dirty="0" smtClean="0"/>
          </a:p>
          <a:p>
            <a:pPr algn="ctr"/>
            <a:r>
              <a:rPr lang="zh-TW" altLang="en-US" sz="2000" b="1" dirty="0" smtClean="0"/>
              <a:t>請參閱</a:t>
            </a:r>
            <a:r>
              <a:rPr lang="zh-TW" altLang="en-US" sz="2000" b="1" dirty="0" smtClean="0"/>
              <a:t>「程序</a:t>
            </a:r>
            <a:r>
              <a:rPr lang="zh-TW" altLang="en-US" sz="2000" b="1" dirty="0" smtClean="0"/>
              <a:t>說明 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38105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14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351D8B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16838</TotalTime>
  <Words>2563</Words>
  <Application>Microsoft Office PowerPoint</Application>
  <PresentationFormat>寬螢幕</PresentationFormat>
  <Paragraphs>479</Paragraphs>
  <Slides>32</Slides>
  <Notes>32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754</cp:revision>
  <dcterms:created xsi:type="dcterms:W3CDTF">2022-06-23T09:13:07Z</dcterms:created>
  <dcterms:modified xsi:type="dcterms:W3CDTF">2023-10-04T08:48:22Z</dcterms:modified>
</cp:coreProperties>
</file>